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147374976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159F1A-39DF-4A2C-8169-9EF395B040E7}" v="3" dt="2026-06-08T12:37:12.0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87" d="100"/>
          <a:sy n="87" d="100"/>
        </p:scale>
        <p:origin x="128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al Zielinski" userId="S::rafal_zielinski@mckinsey.com::c0c906a3-1c3b-4724-b41b-b1c20b2aa236" providerId="AD" clId="Web-{1B4490E9-9309-A6BE-4AFD-A2F59456555C}"/>
    <pc:docChg chg="modSld">
      <pc:chgData name="Rafal Zielinski" userId="S::rafal_zielinski@mckinsey.com::c0c906a3-1c3b-4724-b41b-b1c20b2aa236" providerId="AD" clId="Web-{1B4490E9-9309-A6BE-4AFD-A2F59456555C}" dt="2026-06-02T16:13:47.272" v="5"/>
      <pc:docMkLst>
        <pc:docMk/>
      </pc:docMkLst>
      <pc:sldChg chg="modSp">
        <pc:chgData name="Rafal Zielinski" userId="S::rafal_zielinski@mckinsey.com::c0c906a3-1c3b-4724-b41b-b1c20b2aa236" providerId="AD" clId="Web-{1B4490E9-9309-A6BE-4AFD-A2F59456555C}" dt="2026-06-02T16:13:47.272" v="5"/>
        <pc:sldMkLst>
          <pc:docMk/>
          <pc:sldMk cId="3786580649" sldId="2147374976"/>
        </pc:sldMkLst>
        <pc:graphicFrameChg chg="mod modGraphic">
          <ac:chgData name="Rafal Zielinski" userId="S::rafal_zielinski@mckinsey.com::c0c906a3-1c3b-4724-b41b-b1c20b2aa236" providerId="AD" clId="Web-{1B4490E9-9309-A6BE-4AFD-A2F59456555C}" dt="2026-06-02T16:13:47.272" v="5"/>
          <ac:graphicFrameMkLst>
            <pc:docMk/>
            <pc:sldMk cId="3786580649" sldId="2147374976"/>
            <ac:graphicFrameMk id="8" creationId="{3505F480-C881-B20A-8F74-B75D0BF8ECAF}"/>
          </ac:graphicFrameMkLst>
        </pc:graphicFrameChg>
      </pc:sldChg>
    </pc:docChg>
  </pc:docChgLst>
  <pc:docChgLst>
    <pc:chgData name="Rafal Zielinski" userId="S::rafal_zielinski@mckinsey.com::c0c906a3-1c3b-4724-b41b-b1c20b2aa236" providerId="AD" clId="Web-{66877FE7-B40A-60C6-C48B-EDC568A26847}"/>
    <pc:docChg chg="modSld">
      <pc:chgData name="Rafal Zielinski" userId="S::rafal_zielinski@mckinsey.com::c0c906a3-1c3b-4724-b41b-b1c20b2aa236" providerId="AD" clId="Web-{66877FE7-B40A-60C6-C48B-EDC568A26847}" dt="2026-05-28T16:07:36.921" v="5"/>
      <pc:docMkLst>
        <pc:docMk/>
      </pc:docMkLst>
      <pc:sldChg chg="modSp">
        <pc:chgData name="Rafal Zielinski" userId="S::rafal_zielinski@mckinsey.com::c0c906a3-1c3b-4724-b41b-b1c20b2aa236" providerId="AD" clId="Web-{66877FE7-B40A-60C6-C48B-EDC568A26847}" dt="2026-05-28T16:07:36.921" v="5"/>
        <pc:sldMkLst>
          <pc:docMk/>
          <pc:sldMk cId="3786580649" sldId="2147374976"/>
        </pc:sldMkLst>
        <pc:graphicFrameChg chg="mod modGraphic">
          <ac:chgData name="Rafal Zielinski" userId="S::rafal_zielinski@mckinsey.com::c0c906a3-1c3b-4724-b41b-b1c20b2aa236" providerId="AD" clId="Web-{66877FE7-B40A-60C6-C48B-EDC568A26847}" dt="2026-05-28T16:07:36.921" v="5"/>
          <ac:graphicFrameMkLst>
            <pc:docMk/>
            <pc:sldMk cId="3786580649" sldId="2147374976"/>
            <ac:graphicFrameMk id="8" creationId="{3505F480-C881-B20A-8F74-B75D0BF8ECAF}"/>
          </ac:graphicFrameMkLst>
        </pc:graphicFrameChg>
      </pc:sldChg>
    </pc:docChg>
  </pc:docChgLst>
  <pc:docChgLst>
    <pc:chgData name="Lenka Cizkova-MUNI" userId="7248ece2-c5ef-4d58-81b1-7907f2854bb0" providerId="ADAL" clId="{4FB48C81-EF5D-4058-A3C3-0F0D70396F90}"/>
    <pc:docChg chg="modSld">
      <pc:chgData name="Lenka Cizkova-MUNI" userId="7248ece2-c5ef-4d58-81b1-7907f2854bb0" providerId="ADAL" clId="{4FB48C81-EF5D-4058-A3C3-0F0D70396F90}" dt="2026-05-13T07:44:07.562" v="86" actId="20577"/>
      <pc:docMkLst>
        <pc:docMk/>
      </pc:docMkLst>
      <pc:sldChg chg="modSp mod">
        <pc:chgData name="Lenka Cizkova-MUNI" userId="7248ece2-c5ef-4d58-81b1-7907f2854bb0" providerId="ADAL" clId="{4FB48C81-EF5D-4058-A3C3-0F0D70396F90}" dt="2026-05-13T07:44:07.562" v="86" actId="20577"/>
        <pc:sldMkLst>
          <pc:docMk/>
          <pc:sldMk cId="3786580649" sldId="2147374976"/>
        </pc:sldMkLst>
        <pc:graphicFrameChg chg="mod modGraphic">
          <ac:chgData name="Lenka Cizkova-MUNI" userId="7248ece2-c5ef-4d58-81b1-7907f2854bb0" providerId="ADAL" clId="{4FB48C81-EF5D-4058-A3C3-0F0D70396F90}" dt="2026-05-13T07:44:07.562" v="86" actId="20577"/>
          <ac:graphicFrameMkLst>
            <pc:docMk/>
            <pc:sldMk cId="3786580649" sldId="2147374976"/>
            <ac:graphicFrameMk id="8" creationId="{3505F480-C881-B20A-8F74-B75D0BF8ECAF}"/>
          </ac:graphicFrameMkLst>
        </pc:graphicFrameChg>
      </pc:sldChg>
    </pc:docChg>
  </pc:docChgLst>
  <pc:docChgLst>
    <pc:chgData name="Alison Williams" userId="f0de3f4e-6031-4c35-8cb7-3ccf58046ec1" providerId="ADAL" clId="{BB52C19C-64ED-4BCC-9598-356FBF426592}"/>
    <pc:docChg chg="custSel modSld">
      <pc:chgData name="Alison Williams" userId="f0de3f4e-6031-4c35-8cb7-3ccf58046ec1" providerId="ADAL" clId="{BB52C19C-64ED-4BCC-9598-356FBF426592}" dt="2026-06-08T12:41:50.541" v="488" actId="6549"/>
      <pc:docMkLst>
        <pc:docMk/>
      </pc:docMkLst>
      <pc:sldChg chg="modSp mod">
        <pc:chgData name="Alison Williams" userId="f0de3f4e-6031-4c35-8cb7-3ccf58046ec1" providerId="ADAL" clId="{BB52C19C-64ED-4BCC-9598-356FBF426592}" dt="2026-06-08T12:41:50.541" v="488" actId="6549"/>
        <pc:sldMkLst>
          <pc:docMk/>
          <pc:sldMk cId="3786580649" sldId="2147374976"/>
        </pc:sldMkLst>
        <pc:graphicFrameChg chg="mod modGraphic">
          <ac:chgData name="Alison Williams" userId="f0de3f4e-6031-4c35-8cb7-3ccf58046ec1" providerId="ADAL" clId="{BB52C19C-64ED-4BCC-9598-356FBF426592}" dt="2026-06-08T12:41:50.541" v="488" actId="6549"/>
          <ac:graphicFrameMkLst>
            <pc:docMk/>
            <pc:sldMk cId="3786580649" sldId="2147374976"/>
            <ac:graphicFrameMk id="8" creationId="{3505F480-C881-B20A-8F74-B75D0BF8ECAF}"/>
          </ac:graphicFrameMkLst>
        </pc:graphicFrameChg>
      </pc:sldChg>
    </pc:docChg>
  </pc:docChgLst>
  <pc:docChgLst>
    <pc:chgData name="Magdalena Nowak" userId="S::magdalena_nowak@mckinsey.com::b2e79cf0-6a7e-4aab-9fba-c63c56455e54" providerId="AD" clId="Web-{B5E0CACA-99E7-800E-B3D2-651E2677D42C}"/>
    <pc:docChg chg="modSld">
      <pc:chgData name="Magdalena Nowak" userId="S::magdalena_nowak@mckinsey.com::b2e79cf0-6a7e-4aab-9fba-c63c56455e54" providerId="AD" clId="Web-{B5E0CACA-99E7-800E-B3D2-651E2677D42C}" dt="2026-06-03T13:29:56.264" v="7"/>
      <pc:docMkLst>
        <pc:docMk/>
      </pc:docMkLst>
      <pc:sldChg chg="modSp">
        <pc:chgData name="Magdalena Nowak" userId="S::magdalena_nowak@mckinsey.com::b2e79cf0-6a7e-4aab-9fba-c63c56455e54" providerId="AD" clId="Web-{B5E0CACA-99E7-800E-B3D2-651E2677D42C}" dt="2026-06-03T13:29:56.264" v="7"/>
        <pc:sldMkLst>
          <pc:docMk/>
          <pc:sldMk cId="3786580649" sldId="2147374976"/>
        </pc:sldMkLst>
        <pc:graphicFrameChg chg="mod modGraphic">
          <ac:chgData name="Magdalena Nowak" userId="S::magdalena_nowak@mckinsey.com::b2e79cf0-6a7e-4aab-9fba-c63c56455e54" providerId="AD" clId="Web-{B5E0CACA-99E7-800E-B3D2-651E2677D42C}" dt="2026-06-03T13:29:56.264" v="7"/>
          <ac:graphicFrameMkLst>
            <pc:docMk/>
            <pc:sldMk cId="3786580649" sldId="2147374976"/>
            <ac:graphicFrameMk id="8" creationId="{3505F480-C881-B20A-8F74-B75D0BF8ECAF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EB82EE-7859-43C3-BD1F-7B4F0DAB0F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5DB85-51F6-4F8B-9C9B-239CB5AE9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9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DF34805-1F01-4BDA-A8CA-FCEA2B4BC8D0}" type="datetime3">
              <a:rPr lang="en-US" smtClean="0"/>
              <a:pPr/>
              <a:t>9 June 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5EBCF4-26FC-4F76-8DA1-52FDDC328D4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163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tags" Target="../tags/tag5.xml"/><Relationship Id="rId7" Type="http://schemas.openxmlformats.org/officeDocument/2006/relationships/image" Target="../media/image3.pn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598A-3BAC-4446-A6F4-A5830ABD4FE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F7E95-2AEA-4C90-8528-C659D04F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39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598A-3BAC-4446-A6F4-A5830ABD4FE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F7E95-2AEA-4C90-8528-C659D04F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01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598A-3BAC-4446-A6F4-A5830ABD4FE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F7E95-2AEA-4C90-8528-C659D04F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479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D8EFF8A2-0FB9-4B25-8B8D-49235327498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37418379"/>
              </p:ext>
            </p:extLst>
          </p:nvPr>
        </p:nvGraphicFramePr>
        <p:xfrm>
          <a:off x="1191" y="1588"/>
          <a:ext cx="1191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13" imgH="416" progId="TCLayout.ActiveDocument.1">
                  <p:embed/>
                </p:oleObj>
              </mc:Choice>
              <mc:Fallback>
                <p:oleObj name="think-cell Slide" r:id="rId5" imgW="413" imgH="416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D8EFF8A2-0FB9-4B25-8B8D-4923532749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91" y="1588"/>
                        <a:ext cx="1191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9F741700-5035-4E61-A4AC-1B3C7AE220D5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19063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1875" b="1" i="0" baseline="0" err="1">
              <a:solidFill>
                <a:schemeClr val="bg1"/>
              </a:solidFill>
              <a:latin typeface="Georgia" panose="02040502050405020303" pitchFamily="18" charset="0"/>
              <a:ea typeface="+mj-ea"/>
              <a:cs typeface="+mj-cs"/>
              <a:sym typeface="Georgia" panose="02040502050405020303" pitchFamily="18" charset="0"/>
            </a:endParaRPr>
          </a:p>
        </p:txBody>
      </p:sp>
      <p:sp>
        <p:nvSpPr>
          <p:cNvPr id="8" name="5. Source" hidden="1">
            <a:extLst>
              <a:ext uri="{FF2B5EF4-FFF2-40B4-BE49-F238E27FC236}">
                <a16:creationId xmlns:a16="http://schemas.microsoft.com/office/drawing/2014/main" id="{9238B1D6-2095-4826-AA45-9A4E6F7D1A16}"/>
              </a:ext>
            </a:extLst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16052" y="6501670"/>
            <a:ext cx="5458396" cy="9233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 sz="600"/>
              <a:t>Source: …</a:t>
            </a:r>
          </a:p>
        </p:txBody>
      </p:sp>
      <p:pic>
        <p:nvPicPr>
          <p:cNvPr id="7" name="Grafik 8">
            <a:extLst>
              <a:ext uri="{FF2B5EF4-FFF2-40B4-BE49-F238E27FC236}">
                <a16:creationId xmlns:a16="http://schemas.microsoft.com/office/drawing/2014/main" id="{642619C6-F6FE-C8C2-0C0C-DA4AD341F7B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100000" contras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8326979" y="195492"/>
            <a:ext cx="400416" cy="615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143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598A-3BAC-4446-A6F4-A5830ABD4FE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F7E95-2AEA-4C90-8528-C659D04F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285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598A-3BAC-4446-A6F4-A5830ABD4FE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F7E95-2AEA-4C90-8528-C659D04F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716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598A-3BAC-4446-A6F4-A5830ABD4FE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F7E95-2AEA-4C90-8528-C659D04F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668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598A-3BAC-4446-A6F4-A5830ABD4FE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F7E95-2AEA-4C90-8528-C659D04F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29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598A-3BAC-4446-A6F4-A5830ABD4FE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F7E95-2AEA-4C90-8528-C659D04F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4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598A-3BAC-4446-A6F4-A5830ABD4FE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F7E95-2AEA-4C90-8528-C659D04F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188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598A-3BAC-4446-A6F4-A5830ABD4FE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F7E95-2AEA-4C90-8528-C659D04F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29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5598A-3BAC-4446-A6F4-A5830ABD4FE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F7E95-2AEA-4C90-8528-C659D04F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14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9C3D38A6-DF9A-8DFD-5F2A-4087B65DF3E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408145343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404" imgH="405" progId="TCLayout.ActiveDocument.1">
                  <p:embed/>
                </p:oleObj>
              </mc:Choice>
              <mc:Fallback>
                <p:oleObj name="think-cell Slide" r:id="rId15" imgW="404" imgH="405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C3D38A6-DF9A-8DFD-5F2A-4087B65DF3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5598A-3BAC-4446-A6F4-A5830ABD4FE3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F7E95-2AEA-4C90-8528-C659D04F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71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8.xml"/><Relationship Id="rId7" Type="http://schemas.openxmlformats.org/officeDocument/2006/relationships/oleObject" Target="../embeddings/oleObject3.bin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B933C704-A587-42BF-9179-A205EB15B8C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27294910"/>
              </p:ext>
            </p:extLst>
          </p:nvPr>
        </p:nvGraphicFramePr>
        <p:xfrm>
          <a:off x="1191" y="85844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572" imgH="588" progId="TCLayout.ActiveDocument.1">
                  <p:embed/>
                </p:oleObj>
              </mc:Choice>
              <mc:Fallback>
                <p:oleObj name="think-cell Slide" r:id="rId7" imgW="572" imgH="588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B933C704-A587-42BF-9179-A205EB15B8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91" y="85844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1" hidden="1">
            <a:extLst>
              <a:ext uri="{FF2B5EF4-FFF2-40B4-BE49-F238E27FC236}">
                <a16:creationId xmlns:a16="http://schemas.microsoft.com/office/drawing/2014/main" id="{650B6BA7-A54D-4342-967F-2A7950E39DD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857250"/>
            <a:ext cx="119063" cy="119063"/>
          </a:xfrm>
          <a:prstGeom prst="rect">
            <a:avLst/>
          </a:prstGeom>
          <a:solidFill>
            <a:srgbClr val="051C2C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US" sz="1875" b="1" err="1">
              <a:solidFill>
                <a:schemeClr val="bg1"/>
              </a:solidFill>
              <a:latin typeface="Georgia" panose="02040502050405020303" pitchFamily="18" charset="0"/>
              <a:ea typeface="+mj-ea"/>
              <a:cs typeface="+mj-cs"/>
              <a:sym typeface="Georgia" panose="02040502050405020303" pitchFamily="18" charset="0"/>
            </a:endParaRPr>
          </a:p>
        </p:txBody>
      </p:sp>
      <p:sp>
        <p:nvSpPr>
          <p:cNvPr id="2" name="2. Slide Title">
            <a:extLst>
              <a:ext uri="{FF2B5EF4-FFF2-40B4-BE49-F238E27FC236}">
                <a16:creationId xmlns:a16="http://schemas.microsoft.com/office/drawing/2014/main" id="{1F34EFAA-D773-4AF0-9C5B-7F41A04401A2}"/>
              </a:ext>
            </a:extLst>
          </p:cNvPr>
          <p:cNvSpPr>
            <a:spLocks noGrp="1"/>
          </p:cNvSpPr>
          <p:nvPr>
            <p:ph type="title" idx="4294967295"/>
            <p:custDataLst>
              <p:tags r:id="rId4"/>
            </p:custDataLst>
          </p:nvPr>
        </p:nvSpPr>
        <p:spPr>
          <a:xfrm>
            <a:off x="416052" y="965132"/>
            <a:ext cx="6263061" cy="338666"/>
          </a:xfrm>
        </p:spPr>
        <p:txBody>
          <a:bodyPr vert="horz">
            <a:normAutofit fontScale="90000"/>
          </a:bodyPr>
          <a:lstStyle/>
          <a:p>
            <a:r>
              <a:rPr lang="en-US">
                <a:solidFill>
                  <a:schemeClr val="bg1"/>
                </a:solidFill>
              </a:rPr>
              <a:t>STEP 1: SHIPPING LABEL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EFD7D01-3FAA-154B-1E82-E494C396FF0C}"/>
              </a:ext>
            </a:extLst>
          </p:cNvPr>
          <p:cNvCxnSpPr>
            <a:cxnSpLocks/>
          </p:cNvCxnSpPr>
          <p:nvPr/>
        </p:nvCxnSpPr>
        <p:spPr>
          <a:xfrm>
            <a:off x="633740" y="559342"/>
            <a:ext cx="8282066" cy="0"/>
          </a:xfrm>
          <a:prstGeom prst="line">
            <a:avLst/>
          </a:prstGeom>
          <a:ln w="6350" cap="flat">
            <a:solidFill>
              <a:schemeClr val="bg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ubtitle 2">
            <a:extLst>
              <a:ext uri="{FF2B5EF4-FFF2-40B4-BE49-F238E27FC236}">
                <a16:creationId xmlns:a16="http://schemas.microsoft.com/office/drawing/2014/main" id="{F4F5787A-8363-2A82-5838-D67732107FF9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16052" y="1388938"/>
            <a:ext cx="8411077" cy="207749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sz="1050">
                <a:solidFill>
                  <a:schemeClr val="bg1"/>
                </a:solidFill>
              </a:rPr>
              <a:t>Print, complete and attach the below label to each box.</a:t>
            </a:r>
          </a:p>
          <a:p>
            <a:pPr>
              <a:buNone/>
            </a:pPr>
            <a:r>
              <a:rPr lang="en-US" sz="1050" b="1">
                <a:solidFill>
                  <a:schemeClr val="bg1"/>
                </a:solidFill>
              </a:rPr>
              <a:t>IF A BOX IS NOT LABELLED IT WILL NOT BE DELIVERED TO YOUR COLLEGE.</a:t>
            </a:r>
            <a:endParaRPr lang="en-GB" sz="1050" b="1">
              <a:solidFill>
                <a:schemeClr val="bg1"/>
              </a:solidFill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505F480-C881-B20A-8F74-B75D0BF8EC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296504"/>
              </p:ext>
            </p:extLst>
          </p:nvPr>
        </p:nvGraphicFramePr>
        <p:xfrm>
          <a:off x="611560" y="620688"/>
          <a:ext cx="7886452" cy="5688638"/>
        </p:xfrm>
        <a:graphic>
          <a:graphicData uri="http://schemas.openxmlformats.org/drawingml/2006/table">
            <a:tbl>
              <a:tblPr/>
              <a:tblGrid>
                <a:gridCol w="2096939">
                  <a:extLst>
                    <a:ext uri="{9D8B030D-6E8A-4147-A177-3AD203B41FA5}">
                      <a16:colId xmlns:a16="http://schemas.microsoft.com/office/drawing/2014/main" val="1122114565"/>
                    </a:ext>
                  </a:extLst>
                </a:gridCol>
                <a:gridCol w="2146758">
                  <a:extLst>
                    <a:ext uri="{9D8B030D-6E8A-4147-A177-3AD203B41FA5}">
                      <a16:colId xmlns:a16="http://schemas.microsoft.com/office/drawing/2014/main" val="2865310606"/>
                    </a:ext>
                  </a:extLst>
                </a:gridCol>
                <a:gridCol w="395953">
                  <a:extLst>
                    <a:ext uri="{9D8B030D-6E8A-4147-A177-3AD203B41FA5}">
                      <a16:colId xmlns:a16="http://schemas.microsoft.com/office/drawing/2014/main" val="553399238"/>
                    </a:ext>
                  </a:extLst>
                </a:gridCol>
                <a:gridCol w="3246802">
                  <a:extLst>
                    <a:ext uri="{9D8B030D-6E8A-4147-A177-3AD203B41FA5}">
                      <a16:colId xmlns:a16="http://schemas.microsoft.com/office/drawing/2014/main" val="2268267820"/>
                    </a:ext>
                  </a:extLst>
                </a:gridCol>
              </a:tblGrid>
              <a:tr h="511346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PROGRAM: CAMBRIDGE 2026</a:t>
                      </a:r>
                    </a:p>
                  </a:txBody>
                  <a:tcPr marL="1523" marR="1523" marT="15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306061"/>
                  </a:ext>
                </a:extLst>
              </a:tr>
              <a:tr h="72015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DELIVERY ADDRESS:</a:t>
                      </a:r>
                    </a:p>
                  </a:txBody>
                  <a:tcPr marL="1523" marR="1523" marT="152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CSM Logistics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Unit 20 Rotherhithe Business Estate, 214 Rotherhithe New Road, </a:t>
                      </a:r>
                    </a:p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London, SE16 3EH, UK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Receiver: Nicola Roodt, Mobile number +44 772 946 2556</a:t>
                      </a:r>
                    </a:p>
                  </a:txBody>
                  <a:tcPr marL="1523" marR="1523" marT="1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4148128"/>
                  </a:ext>
                </a:extLst>
              </a:tr>
              <a:tr h="241380">
                <a:tc>
                  <a:txBody>
                    <a:bodyPr/>
                    <a:lstStyle/>
                    <a:p>
                      <a:pPr algn="l" fontAlgn="ctr"/>
                      <a:endParaRPr lang="en-GB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4091116"/>
                  </a:ext>
                </a:extLst>
              </a:tr>
              <a:tr h="49153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PROGRAM NAME: </a:t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200" b="0" i="1" u="none" strike="noStrike" dirty="0">
                          <a:solidFill>
                            <a:srgbClr val="A6A6A6"/>
                          </a:solidFill>
                          <a:effectLst/>
                          <a:latin typeface="Calibri"/>
                        </a:rPr>
                        <a:t>(Practice name)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523" marR="1523" marT="1523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GM&amp;S (c/o Piotr Wilhelm)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523" marR="1523" marT="1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13859"/>
                  </a:ext>
                </a:extLst>
              </a:tr>
              <a:tr h="241380">
                <a:tc>
                  <a:txBody>
                    <a:bodyPr/>
                    <a:lstStyle/>
                    <a:p>
                      <a:pPr algn="l" fontAlgn="t"/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6236381"/>
                  </a:ext>
                </a:extLst>
              </a:tr>
              <a:tr h="48076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SESSION:</a:t>
                      </a:r>
                      <a:b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GB" sz="1200" b="0" i="1" u="none" strike="noStrike" kern="1200" dirty="0">
                          <a:solidFill>
                            <a:srgbClr val="A6A6A6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(Day or evening program)</a:t>
                      </a:r>
                    </a:p>
                  </a:txBody>
                  <a:tcPr marL="1523" marR="1523" marT="152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Day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23" marR="1523" marT="1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796671"/>
                  </a:ext>
                </a:extLst>
              </a:tr>
              <a:tr h="241380">
                <a:tc>
                  <a:txBody>
                    <a:bodyPr/>
                    <a:lstStyle/>
                    <a:p>
                      <a:pPr algn="l" fontAlgn="t"/>
                      <a:endParaRPr lang="en-GB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7650177"/>
                  </a:ext>
                </a:extLst>
              </a:tr>
              <a:tr h="48076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DELIVERY LOCATION IN CAMBRIDGE:</a:t>
                      </a:r>
                    </a:p>
                  </a:txBody>
                  <a:tcPr marL="1523" marR="1523" marT="152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Churchill College, 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University of Cambridge, </a:t>
                      </a:r>
                      <a:r>
                        <a:rPr lang="en-US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Storey's</a:t>
                      </a:r>
                      <a:r>
                        <a:rPr lang="en-US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Way, Cambridge CB3 0DS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1523" marR="1523" marT="1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571496"/>
                  </a:ext>
                </a:extLst>
              </a:tr>
              <a:tr h="241380">
                <a:tc>
                  <a:txBody>
                    <a:bodyPr/>
                    <a:lstStyle/>
                    <a:p>
                      <a:pPr algn="l" fontAlgn="ctr"/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0171252"/>
                  </a:ext>
                </a:extLst>
              </a:tr>
              <a:tr h="48076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SENDER NAME, EMAIL ADDRESS AND MOBILE NUMBER:</a:t>
                      </a:r>
                    </a:p>
                  </a:txBody>
                  <a:tcPr marL="1523" marR="1523" marT="152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Fluid Branding,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523" marR="1523" marT="1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231126"/>
                  </a:ext>
                </a:extLst>
              </a:tr>
              <a:tr h="241380">
                <a:tc>
                  <a:txBody>
                    <a:bodyPr/>
                    <a:lstStyle/>
                    <a:p>
                      <a:pPr algn="l" fontAlgn="ctr"/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3402781"/>
                  </a:ext>
                </a:extLst>
              </a:tr>
              <a:tr h="59227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BOX CONTENTS:</a:t>
                      </a:r>
                      <a:b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523" marR="1523" marT="152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523" marR="1523" marT="15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891154"/>
                  </a:ext>
                </a:extLst>
              </a:tr>
              <a:tr h="241380">
                <a:tc>
                  <a:txBody>
                    <a:bodyPr/>
                    <a:lstStyle/>
                    <a:p>
                      <a:pPr algn="l" fontAlgn="ctr"/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8509240"/>
                  </a:ext>
                </a:extLst>
              </a:tr>
              <a:tr h="24138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THIS BOX IS #</a:t>
                      </a:r>
                    </a:p>
                  </a:txBody>
                  <a:tcPr marL="1523" marR="1523" marT="152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523" marR="1523" marT="1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</a:t>
                      </a:r>
                    </a:p>
                  </a:txBody>
                  <a:tcPr marL="1523" marR="1523" marT="1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523" marR="1523" marT="152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1287298"/>
                  </a:ext>
                </a:extLst>
              </a:tr>
              <a:tr h="241380">
                <a:tc>
                  <a:txBody>
                    <a:bodyPr/>
                    <a:lstStyle/>
                    <a:p>
                      <a:pPr algn="l" fontAlgn="ctr"/>
                      <a:endParaRPr lang="en-GB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23" marR="1523" marT="1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486896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7865806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NKEDPICTURESLINKREMOVED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tNN_OdVRnC_8Tatiiw6b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z9XNU4EM40CnztqwcQJi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ddba289-f84d-4207-b6b6-bd5aa03e532e">ZUFXNYNDTA4C-1893562825-310227</_dlc_DocId>
    <TaxCatchAll xmlns="4ddba289-f84d-4207-b6b6-bd5aa03e532e" xsi:nil="true"/>
    <lcf76f155ced4ddcb4097134ff3c332f xmlns="5086bdbe-42a0-483b-967a-b5c6a620e4bf">
      <Terms xmlns="http://schemas.microsoft.com/office/infopath/2007/PartnerControls"/>
    </lcf76f155ced4ddcb4097134ff3c332f>
    <_dlc_DocIdUrl xmlns="4ddba289-f84d-4207-b6b6-bd5aa03e532e">
      <Url>https://mckinsey.sharepoint.com/sites/spt-ext-ajrv0wezgmc/_layouts/15/DocIdRedir.aspx?ID=ZUFXNYNDTA4C-1893562825-310227</Url>
      <Description>ZUFXNYNDTA4C-1893562825-310227</Description>
    </_dlc_DocIdUrl>
    <Sendername xmlns="5086bdbe-42a0-483b-967a-b5c6a620e4bf" xsi:nil="true"/>
    <Receiveddate xmlns="5086bdbe-42a0-483b-967a-b5c6a620e4bf" xsi:nil="true"/>
    <Senderemail xmlns="5086bdbe-42a0-483b-967a-b5c6a620e4bf" xsi:nil="true"/>
    <Primary_x0020_Function_x002f_Growth_x0020_Platform xmlns="5086bdbe-42a0-483b-967a-b5c6a620e4bf" xsi:nil="true"/>
    <Secondary_x0020_Function_x002f_Growth_x0020_Platform xmlns="5086bdbe-42a0-483b-967a-b5c6a620e4bf" xsi:nil="true"/>
    <Sent xmlns="5086bdbe-42a0-483b-967a-b5c6a620e4b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0D36D81732B4419DAAB70D63A92807" ma:contentTypeVersion="25" ma:contentTypeDescription="Create a new document." ma:contentTypeScope="" ma:versionID="3d3e1d1789bec24ea48887b17d126580">
  <xsd:schema xmlns:xsd="http://www.w3.org/2001/XMLSchema" xmlns:xs="http://www.w3.org/2001/XMLSchema" xmlns:p="http://schemas.microsoft.com/office/2006/metadata/properties" xmlns:ns2="5086bdbe-42a0-483b-967a-b5c6a620e4bf" xmlns:ns3="4ddba289-f84d-4207-b6b6-bd5aa03e532e" targetNamespace="http://schemas.microsoft.com/office/2006/metadata/properties" ma:root="true" ma:fieldsID="b13659d767ed27eb17e55ab221f7a97d" ns2:_="" ns3:_="">
    <xsd:import namespace="5086bdbe-42a0-483b-967a-b5c6a620e4bf"/>
    <xsd:import namespace="4ddba289-f84d-4207-b6b6-bd5aa03e53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  <xsd:element ref="ns3:_dlc_DocId" minOccurs="0"/>
                <xsd:element ref="ns3:_dlc_DocIdUrl" minOccurs="0"/>
                <xsd:element ref="ns3:_dlc_DocIdPersistId" minOccurs="0"/>
                <xsd:element ref="ns2:Senderemail" minOccurs="0"/>
                <xsd:element ref="ns2:Sendername" minOccurs="0"/>
                <xsd:element ref="ns2:Receiveddate" minOccurs="0"/>
                <xsd:element ref="ns2:Primary_x0020_Function_x002f_Growth_x0020_Platform" minOccurs="0"/>
                <xsd:element ref="ns2:Secondary_x0020_Function_x002f_Growth_x0020_Platform" minOccurs="0"/>
                <xsd:element ref="ns2:S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6bdbe-42a0-483b-967a-b5c6a620e4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8eb3a52-a9ad-454e-96a1-46bb4cd16a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Senderemail" ma:index="25" nillable="true" ma:displayName="Sender email" ma:internalName="Senderemail">
      <xsd:simpleType>
        <xsd:restriction base="dms:Text">
          <xsd:maxLength value="255"/>
        </xsd:restriction>
      </xsd:simpleType>
    </xsd:element>
    <xsd:element name="Sendername" ma:index="26" nillable="true" ma:displayName="Sender name" ma:internalName="Sendername">
      <xsd:simpleType>
        <xsd:restriction base="dms:Text">
          <xsd:maxLength value="255"/>
        </xsd:restriction>
      </xsd:simpleType>
    </xsd:element>
    <xsd:element name="Receiveddate" ma:index="27" nillable="true" ma:displayName="Received date" ma:format="DateOnly" ma:internalName="Receiveddate">
      <xsd:simpleType>
        <xsd:restriction base="dms:DateTime"/>
      </xsd:simpleType>
    </xsd:element>
    <xsd:element name="Primary_x0020_Function_x002f_Growth_x0020_Platform" ma:index="28" nillable="true" ma:displayName="Primary Function/Growth Platform" ma:format="Dropdown" ma:internalName="Primary_x0020_Function_x002f_Growth_x0020_Platform">
      <xsd:simpleType>
        <xsd:restriction base="dms:Choice">
          <xsd:enumeration value="Growth Marketing &amp; Sales (GM&amp;S)"/>
          <xsd:enumeration value="McKinsey Business Building"/>
          <xsd:enumeration value="Tech &amp; AI (QB)"/>
          <xsd:enumeration value="Tech &amp; AI (MTech)"/>
          <xsd:enumeration value="McKinsey Transformation (MT)"/>
          <xsd:enumeration value="Operations (Ops)"/>
          <xsd:enumeration value="People &amp; Org Performance (PoP)"/>
          <xsd:enumeration value="Private Capital"/>
          <xsd:enumeration value="Risk &amp; Resilience"/>
          <xsd:enumeration value="Strategy &amp; Corporate Finance (S&amp;CF)"/>
          <xsd:enumeration value="Sustainability"/>
        </xsd:restriction>
      </xsd:simpleType>
    </xsd:element>
    <xsd:element name="Secondary_x0020_Function_x002f_Growth_x0020_Platform" ma:index="29" nillable="true" ma:displayName="Secondary Function/Growth Platform" ma:format="Dropdown" ma:internalName="Secondary_x0020_Function_x002f_Growth_x0020_Platform">
      <xsd:simpleType>
        <xsd:restriction base="dms:Choice">
          <xsd:enumeration value="Growth Marketing &amp; Sales (GM&amp;S)"/>
          <xsd:enumeration value="McKinsey Business Building"/>
          <xsd:enumeration value="Tech &amp; AI (QB)"/>
          <xsd:enumeration value="Tech &amp; AI (MTech)"/>
          <xsd:enumeration value="McKinsey Transformation (MT)"/>
          <xsd:enumeration value="Operations (Ops)"/>
          <xsd:enumeration value="People Org &amp; Performance (PoP)"/>
          <xsd:enumeration value="Private Capital"/>
          <xsd:enumeration value="Risk &amp; Resilience"/>
          <xsd:enumeration value="Strategy &amp; Corporate Finance (S&amp;CF)"/>
          <xsd:enumeration value="Sustainability"/>
        </xsd:restriction>
      </xsd:simpleType>
    </xsd:element>
    <xsd:element name="Sent" ma:index="30" nillable="true" ma:displayName="Sent" ma:format="Dropdown" ma:internalName="Sent">
      <xsd:simpleType>
        <xsd:restriction base="dms:Choice">
          <xsd:enumeration value="Sent"/>
          <xsd:enumeration value="Not sen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dba289-f84d-4207-b6b6-bd5aa03e532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8e327c9-f27c-4a24-8f58-56a0b7f7ff5e}" ma:internalName="TaxCatchAll" ma:showField="CatchAllData" ma:web="4ddba289-f84d-4207-b6b6-bd5aa03e53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2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3B80F5-5122-4A7D-B249-97FBA73DD556}">
  <ds:schemaRefs>
    <ds:schemaRef ds:uri="http://www.w3.org/XML/1998/namespace"/>
    <ds:schemaRef ds:uri="http://purl.org/dc/dcmitype/"/>
    <ds:schemaRef ds:uri="4ddba289-f84d-4207-b6b6-bd5aa03e532e"/>
    <ds:schemaRef ds:uri="http://purl.org/dc/terms/"/>
    <ds:schemaRef ds:uri="http://schemas.microsoft.com/office/2006/documentManagement/types"/>
    <ds:schemaRef ds:uri="5086bdbe-42a0-483b-967a-b5c6a620e4bf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92599BB-47E2-4AC4-8F91-079F5EC7154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318D5C-26EE-4401-BBBD-6A939DC232F3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44085363-506E-481D-AB7F-6D0BB612D6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86bdbe-42a0-483b-967a-b5c6a620e4bf"/>
    <ds:schemaRef ds:uri="4ddba289-f84d-4207-b6b6-bd5aa03e53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 Template (Microsoft)</Template>
  <TotalTime>0</TotalTime>
  <Words>140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</vt:lpstr>
      <vt:lpstr>Office Theme</vt:lpstr>
      <vt:lpstr>think-cell Slide</vt:lpstr>
      <vt:lpstr>STEP 1: SHIPPING LABEL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Alison Williams</dc:creator>
  <cp:lastModifiedBy>Helen Wildgoose TLU</cp:lastModifiedBy>
  <cp:revision>10</cp:revision>
  <dcterms:created xsi:type="dcterms:W3CDTF">2025-06-05T09:13:22Z</dcterms:created>
  <dcterms:modified xsi:type="dcterms:W3CDTF">2026-06-09T15:49:49Z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0x010100930D36D81732B4419DAAB70D63A92807</vt:lpwstr>
  </property>
  <property fmtid="{D5CDD505-2E9C-101B-9397-08002B2CF9AE}" pid="3" name="_dlc_DocIdItemGuid">
    <vt:lpwstr>ddfe21ff-1cd7-4b89-8957-e45ce1eb6bed</vt:lpwstr>
  </property>
  <property fmtid="{D5CDD505-2E9C-101B-9397-08002B2CF9AE}" pid="4" name="MSIP_Label_fec09dec-a9ce-4322-b578-b49052c992d8_Enabled">
    <vt:lpwstr>True</vt:lpwstr>
  </property>
  <property fmtid="{D5CDD505-2E9C-101B-9397-08002B2CF9AE}" pid="5" name="MSIP_Label_fec09dec-a9ce-4322-b578-b49052c992d8_SiteId">
    <vt:lpwstr>cc8936bc-9382-4fff-87cb-6f55999549e7</vt:lpwstr>
  </property>
  <property fmtid="{D5CDD505-2E9C-101B-9397-08002B2CF9AE}" pid="6" name="MSIP_Label_fec09dec-a9ce-4322-b578-b49052c992d8_SetDate">
    <vt:lpwstr>2025-06-05T09:27:47Z</vt:lpwstr>
  </property>
  <property fmtid="{D5CDD505-2E9C-101B-9397-08002B2CF9AE}" pid="7" name="MSIP_Label_fec09dec-a9ce-4322-b578-b49052c992d8_Name">
    <vt:lpwstr>Firm Confidential</vt:lpwstr>
  </property>
  <property fmtid="{D5CDD505-2E9C-101B-9397-08002B2CF9AE}" pid="8" name="MSIP_Label_fec09dec-a9ce-4322-b578-b49052c992d8_ActionId">
    <vt:lpwstr>dfa3d7fe-6d63-4d3f-a07e-0c015f7a0d89</vt:lpwstr>
  </property>
  <property fmtid="{D5CDD505-2E9C-101B-9397-08002B2CF9AE}" pid="9" name="MSIP_Label_fec09dec-a9ce-4322-b578-b49052c992d8_Removed">
    <vt:lpwstr>False</vt:lpwstr>
  </property>
  <property fmtid="{D5CDD505-2E9C-101B-9397-08002B2CF9AE}" pid="10" name="MSIP_Label_fec09dec-a9ce-4322-b578-b49052c992d8_Extended_MSFT_Method">
    <vt:lpwstr>Standard</vt:lpwstr>
  </property>
  <property fmtid="{D5CDD505-2E9C-101B-9397-08002B2CF9AE}" pid="11" name="Sensitivity">
    <vt:lpwstr>Firm Confidential</vt:lpwstr>
  </property>
  <property fmtid="{D5CDD505-2E9C-101B-9397-08002B2CF9AE}" pid="12" name="MediaServiceImageTags">
    <vt:lpwstr/>
  </property>
</Properties>
</file>